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1" r:id="rId8"/>
    <p:sldId id="262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146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74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846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746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8843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207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778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21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30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11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98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22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4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48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48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21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BC43-7598-4A83-AD76-F19DE4A37F07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3C0DF1-6C7C-469F-910A-EF2C1FB20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70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IZXVyXyg4a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hTOJCICCS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platform.ontwikkelcentrum.nl/CMS/CDS/Ontwikkelcentrum/Published%20content/Startpagina's/Dierverzorging/Startpagina-dierverzorging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7140" y="402046"/>
            <a:ext cx="7766936" cy="1136468"/>
          </a:xfrm>
        </p:spPr>
        <p:txBody>
          <a:bodyPr/>
          <a:lstStyle/>
          <a:p>
            <a:pPr algn="ctr"/>
            <a:r>
              <a:rPr lang="nl-NL" dirty="0" smtClean="0"/>
              <a:t>Communiceren </a:t>
            </a:r>
            <a:endParaRPr lang="nl-NL" dirty="0"/>
          </a:p>
        </p:txBody>
      </p:sp>
      <p:pic>
        <p:nvPicPr>
          <p:cNvPr id="1026" name="Picture 2" descr="Afbeeldingsresultaat voor fokke en sukke communic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89" y="1802687"/>
            <a:ext cx="7387975" cy="4378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1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3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roddel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Meneer Aart </a:t>
            </a:r>
            <a:r>
              <a:rPr lang="nl-NL" dirty="0" smtClean="0"/>
              <a:t>van Sesamstraat heeft </a:t>
            </a:r>
            <a:r>
              <a:rPr lang="nl-NL" b="1" dirty="0" smtClean="0">
                <a:solidFill>
                  <a:srgbClr val="FF0000"/>
                </a:solidFill>
              </a:rPr>
              <a:t>schokkend</a:t>
            </a:r>
            <a:r>
              <a:rPr lang="nl-NL" dirty="0" smtClean="0"/>
              <a:t> nieuws ontvangen over </a:t>
            </a:r>
            <a:r>
              <a:rPr lang="nl-NL" dirty="0" err="1" smtClean="0"/>
              <a:t>Inimini</a:t>
            </a:r>
            <a:r>
              <a:rPr lang="nl-NL" dirty="0" smtClean="0"/>
              <a:t> en Grover. De twee zouden namelijk een relatie hebben sinds een week. De grote </a:t>
            </a:r>
            <a:r>
              <a:rPr lang="nl-NL" b="1" dirty="0" smtClean="0">
                <a:solidFill>
                  <a:srgbClr val="FF0000"/>
                </a:solidFill>
              </a:rPr>
              <a:t>blauwe</a:t>
            </a:r>
            <a:r>
              <a:rPr lang="nl-NL" dirty="0" smtClean="0"/>
              <a:t> </a:t>
            </a:r>
            <a:r>
              <a:rPr lang="nl-NL" dirty="0" err="1" smtClean="0"/>
              <a:t>Pino</a:t>
            </a:r>
            <a:r>
              <a:rPr lang="nl-NL" dirty="0" smtClean="0"/>
              <a:t> is hier er kwaad over. De reden hiervoor is dat </a:t>
            </a:r>
            <a:r>
              <a:rPr lang="nl-NL" dirty="0" err="1" smtClean="0"/>
              <a:t>Pino</a:t>
            </a:r>
            <a:r>
              <a:rPr lang="nl-NL" dirty="0" smtClean="0"/>
              <a:t> een paar weken geleden tegen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FF0000"/>
                </a:solidFill>
              </a:rPr>
              <a:t>Grover </a:t>
            </a:r>
            <a:r>
              <a:rPr lang="nl-NL" dirty="0" smtClean="0"/>
              <a:t>had gezegd een oogje te hebben op </a:t>
            </a:r>
            <a:r>
              <a:rPr lang="nl-NL" dirty="0" err="1" smtClean="0"/>
              <a:t>Inimini</a:t>
            </a:r>
            <a:r>
              <a:rPr lang="nl-NL" dirty="0" smtClean="0"/>
              <a:t>. De </a:t>
            </a:r>
            <a:r>
              <a:rPr lang="nl-NL" b="1" dirty="0" smtClean="0">
                <a:solidFill>
                  <a:srgbClr val="FF0000"/>
                </a:solidFill>
              </a:rPr>
              <a:t>vriendschap</a:t>
            </a:r>
            <a:r>
              <a:rPr lang="nl-NL" dirty="0" smtClean="0"/>
              <a:t> van Grover en </a:t>
            </a:r>
            <a:r>
              <a:rPr lang="nl-NL" dirty="0" err="1" smtClean="0"/>
              <a:t>Pino</a:t>
            </a:r>
            <a:r>
              <a:rPr lang="nl-NL" dirty="0" smtClean="0"/>
              <a:t> is in gevaar. Tommie vindt dit naar om te zien en heeft hierover met </a:t>
            </a:r>
            <a:r>
              <a:rPr lang="nl-NL" dirty="0" err="1" smtClean="0"/>
              <a:t>Inimini</a:t>
            </a:r>
            <a:r>
              <a:rPr lang="nl-NL" dirty="0" smtClean="0"/>
              <a:t> gepraat. Zij gaf hem een </a:t>
            </a:r>
            <a:r>
              <a:rPr lang="nl-NL" b="1" dirty="0" smtClean="0">
                <a:solidFill>
                  <a:srgbClr val="FF0000"/>
                </a:solidFill>
              </a:rPr>
              <a:t>klap</a:t>
            </a:r>
            <a:r>
              <a:rPr lang="nl-NL" dirty="0" smtClean="0"/>
              <a:t> waardoor Tommie met een blauw oog loopt. Zelf zegt hij </a:t>
            </a:r>
            <a:r>
              <a:rPr lang="nl-NL" b="1" dirty="0" smtClean="0">
                <a:solidFill>
                  <a:srgbClr val="FF0000"/>
                </a:solidFill>
              </a:rPr>
              <a:t>gevallen</a:t>
            </a:r>
            <a:r>
              <a:rPr lang="nl-NL" dirty="0" smtClean="0"/>
              <a:t> te zijn.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672" y="4314825"/>
            <a:ext cx="474345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768"/>
          </a:xfrm>
        </p:spPr>
        <p:txBody>
          <a:bodyPr/>
          <a:lstStyle/>
          <a:p>
            <a:pPr algn="ctr"/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Presentatie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83369"/>
            <a:ext cx="9220645" cy="4757994"/>
          </a:xfrm>
        </p:spPr>
        <p:txBody>
          <a:bodyPr/>
          <a:lstStyle/>
          <a:p>
            <a:pPr marL="0" indent="0">
              <a:buNone/>
            </a:pPr>
            <a:endParaRPr lang="nl-NL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nl-NL" dirty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In deze lessen cyclus </a:t>
            </a:r>
            <a:r>
              <a:rPr lang="nl-NL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proberen </a:t>
            </a:r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we er </a:t>
            </a:r>
            <a:r>
              <a:rPr lang="nl-NL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achter te komen wat COMMUNICEREN </a:t>
            </a:r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is</a:t>
            </a:r>
          </a:p>
          <a:p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Welke kwaliteiten heb ik in het communiceren.</a:t>
            </a:r>
          </a:p>
          <a:p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Welke communicatieve kwaliteiten heb ik nog nodig als dierverzorger </a:t>
            </a:r>
          </a:p>
          <a:p>
            <a:r>
              <a:rPr lang="nl-NL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Wat zijn de verschillen tussen verbaal en non-verbaal communiceren</a:t>
            </a:r>
          </a:p>
          <a:p>
            <a:pPr marL="0" indent="0">
              <a:buNone/>
            </a:pPr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nl-NL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endParaRPr lang="nl-NL" dirty="0" smtClean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PS. Er wordt nog een wikiwijs arrangement voor gemaakt.</a:t>
            </a:r>
            <a:endParaRPr lang="nl-NL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90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768"/>
          </a:xfrm>
        </p:spPr>
        <p:txBody>
          <a:bodyPr/>
          <a:lstStyle/>
          <a:p>
            <a:pPr algn="ctr"/>
            <a:r>
              <a:rPr lang="nl-NL" dirty="0" smtClean="0"/>
              <a:t>Vandaag met het doel te ontdekken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Wat is communiceren?</a:t>
            </a:r>
          </a:p>
          <a:p>
            <a:endParaRPr lang="nl-NL" dirty="0" smtClean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Wat zijn mijn kwaliteiten?</a:t>
            </a:r>
            <a:endParaRPr lang="nl-NL" dirty="0">
              <a:latin typeface="Arial Rounded MT Bold" panose="020F0704030504030204" pitchFamily="34" charset="0"/>
            </a:endParaRPr>
          </a:p>
          <a:p>
            <a:endParaRPr lang="nl-NL" dirty="0" smtClean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Er zijn twee vormen van communicatie, welke?</a:t>
            </a:r>
          </a:p>
          <a:p>
            <a:endParaRPr lang="nl-NL" dirty="0" smtClean="0">
              <a:latin typeface="Arial Rounded MT Bold" panose="020F0704030504030204" pitchFamily="34" charset="0"/>
            </a:endParaRPr>
          </a:p>
          <a:p>
            <a:endParaRPr lang="nl-NL" dirty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Non-verbale </a:t>
            </a:r>
            <a:r>
              <a:rPr lang="nl-NL" dirty="0" smtClean="0">
                <a:latin typeface="Arial Rounded MT Bold" panose="020F0704030504030204" pitchFamily="34" charset="0"/>
                <a:hlinkClick r:id="rId2"/>
              </a:rPr>
              <a:t>communicatie</a:t>
            </a:r>
            <a:r>
              <a:rPr lang="nl-NL" dirty="0" smtClean="0">
                <a:latin typeface="Arial Rounded MT Bold" panose="020F0704030504030204" pitchFamily="34" charset="0"/>
              </a:rPr>
              <a:t> voorbeeld.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l="10301" t="13546" r="6518" b="681"/>
          <a:stretch/>
        </p:blipFill>
        <p:spPr>
          <a:xfrm>
            <a:off x="6301170" y="2657721"/>
            <a:ext cx="3461137" cy="224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2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597" y="4699328"/>
            <a:ext cx="7549413" cy="204788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6274"/>
          </a:xfrm>
        </p:spPr>
        <p:txBody>
          <a:bodyPr/>
          <a:lstStyle/>
          <a:p>
            <a:r>
              <a:rPr lang="nl-NL" dirty="0" smtClean="0"/>
              <a:t>Wanneer is er sprake van communicatie?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375" y="1475874"/>
            <a:ext cx="8596668" cy="4405067"/>
          </a:xfrm>
        </p:spPr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Wat zijn de randvoorwaarden voor communicatie?</a:t>
            </a:r>
          </a:p>
          <a:p>
            <a:endParaRPr lang="nl-NL" dirty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Er is een zender en ontvanger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Dus twee personen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Er is een medium waarmee/waardoor communicatie mogelijk is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Er moet een “boodschap” zijn 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Er moet geluisterd worden. 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Schematisch ziet het er zo uit</a:t>
            </a:r>
          </a:p>
          <a:p>
            <a:endParaRPr lang="nl-NL" dirty="0"/>
          </a:p>
        </p:txBody>
      </p:sp>
      <p:sp>
        <p:nvSpPr>
          <p:cNvPr id="4" name="AutoShape 2" descr="data:image/png;base64,/9j/4AAQSkZJRgABAQEAYABgAAD/2wBDAAoHBwkHBgoJCAkLCwoMDxkQDw4ODx4WFxIZJCAmJSMgIyIoLTkwKCo2KyIjMkQyNjs9QEBAJjBGS0U+Sjk/QD3/wAALCAB2AbMBAREA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9oACAEBAAA/APS9G0bTX0SwZtOsyxtoySYFyTtHtV3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o/sTS/wDoG2X/AH4X/Cj+xNL/AOgbZf8Afhf8KP7E0v8A6Btl/wB+F/wrzPxdp9pF4nu0jtLdVGzAWJQB8i+1emaJ/wAgHT/+vaP/ANBFXqKKKKKKKKKKKKKKKKKKKKKKKKKKKKKKKKKKKKKKKKKKKKKKKKKKKK8t8Zf8jVef8A/9AWvRNE/5AOn/APXtH/6CKvUUUUUUUUUUUUUUUUUUUUVT1LV7HR4Ul1G6ito3bYrSNjJ64H5Vnf8ACbeHf+gxa/8AfdH/AAm3h3/oMWn/AH3R/wAJt4d/6C9r/wB90f8ACbeHf+gxaf8AfdH/AAm3h3/oMWn/AH3R/wAJt4d/6C9r/wB90f8ACbeHf+gxaf8AfdKPGvh0kAaxaZJwPnrcoooooooooooooooooooooory3xl/yNV5/wAA/wDQFr0TRP8AkA6f/wBe0f8A6CKvUUUUUUUUUUUUUUUUUUVXi1C0mu5bWK5he4iOJIg4LrxnkdehFWK5PxzqUekS6LfSxtKsN22I16uxidVH4kgVUbxHqljrt3HqGnqJfIt47a0imDRySSSOAd5Ax05yP4eM1Le+NjpiSW2oWFvBqSTpCEM37khlLB9+3OMK3GM5HvUCeLnvpbC6t7dysYuxPbQfOJ2jRWXYcDcDnjjv7VFJ4yvtR0F7nTLew+0JdW8f7q5Dja7gFWBUMrdjkd8jpVuPx5bya4LNbaAwfa/sZKy5mD7tpbZtxs3cdc45xWXaeILyO1Et3PPMotNxVGCsW+2GMHOP7uB9BW7H4pnOoqsulxpYNfyaeJ/OBcuu7DbMfd+UjrmsLxJ4our3w2BLpCQ2WqRM1tOJwzBRhhvXHBYcjBOK9GpaKKKKKKKKKKKKKKKKKKKKK8t8Zf8AI1Xn/AP/AEBa9E0T/kA6f/17R/8AoIq9RRRRRRRRRRRRRRRUU1xDbJvuJY4kH8TsFH61lSeLtFVzHFercyD+C1Rpz/44DTf7fvLgf6DoGoSf7VwUgX6/Md36V4j8WbbVLfxxBeSwLbXV3AjRrays5yCV+9gHPA6D0r0v4aaZ4xtrVbjxNqUht2X93ZzKHlHoWfqPpz+Fanjm1hul0sXdrc3FmLlvPFvE0jKDG4BwoyMMRz2OKyBHoz/aHuW8T3NxOsa/aJLKbfH5bFkKEIMEE/j3p3/EmMLM48SNfNMs/wBuNjN5wdVKjHyYxtJG3GOTUqzaMY4hOniSeRBNmWSzuN7GQAMchBjgDGMYqv5ejvDc+e3iaa5nWJftT2EvmII23pjEYHDc5IOasRXGlQX/ANoibxMkJn+0tarZTiJpepYjZnBPJXOM9qiEfh4W/k/Zdf2+X5X/AB4T5x53nf3P736VbN9ouxF+y658l81+P+JfP/rCST/B0+Y8Vxdzb3V4iRLp2rxLbJIsERinkiJYgARqUGxcc/MTjGBXqNxot59oknsdbvbdnYsY5AksY9gGGQPYEVFu8S2nVNN1BB/dZ7dz+B3D9RS/8JJLb4Go6NqVse7JGJ0H4xkn9KntPE2j3z7INRtjJnHlu+x/++Wwa1AcgEdDS0UUUUUUUUUUUUUUUUV5b4y/5Gq8/wCAf+gLXomif8gHT/8Ar2j/APQRV6iiiiiiiikoqG5vbWyTfdXMMC+srhR+tZTeMNIYlbW4kvX/ALtnC82fxUEfrR/bepXGPsPh+7K/37qVIR+WWb9KPK8TXPD3GmWKn/nlG87D8SVH6Uf8I7PPzf65qc+eqxSLAv8A44Af1qSDwnokDiT+zoZZAc77jMzZ+r5NascSQoEiRUQdFUYFPqpNpdlcajBfzW0b3cClIpWXJQHrj06VapaKKKKKKKKKKKrXmn2moJsvLWC4TptljDD9azD4R06MlrE3Vgx72lw6D/vnO39KT+zNdtf+PTWkuFHRL62DH/vpCp/Sj+0tdtTi70WO4UdXsrkE/wDfLhf50Dxdp0WBfLd6exPS7t3Qf99YK/rWpaahZ36brO6guF9YpA38qZqeqWmjWL3uoTrBbRlQ0jdBkgD9TVmOVJo1kidXRxuVlOQR6g0+iiiiiiiiiiivLfGX/I1Xn/AP/QFr0TRP+QDp/wD17R/+gir1FFFFFFFVNRmvoYVOnWsVxKWwRLN5aqPXODn6YrN+zeJLn/W6hp9mvpb27St/305A/wDHaP8AhGfPz/aGrapdZ6r5/kqfwjC1PbeF9FtH3xaZbGTrvkTe3/fTZNaqqFACgADsKKWiiiiiiiiiiiiiiiiiiiiiikIz1rMu/DWj3z759OtjJnPmKmx8/wC8uD+tecfGKxTRvCcMFre37Ld3Kxi2luDKmAC3G7LdQO9U/hMvjfT3jhfT5G0NzyLtvLMY/vR55/DGD7da9mpaKKKKKKKKKK8t8Zf8jVef8A/9AWvRNE/5AOn/APXtH/6CKvUVV1Ge4trKSW0hjmlQZCSS+WuO5LYOMCuT/wCFgSppcFzcafDbNdzvHatLdYilRRkybtuQvpxk/Sprfxtc6ktsml6Us9xLHM7h7kKieWwU4bHzA7hggflUGqeM7290C9uNEsHKxaaLmWZpgrQl4yyhRg7ioGT0ob4hRW16tq0cUscLxwTP5+JmchcsseOQN3PIPXHSt/Q9YudYa6keyWC1imeGN/N3NIUcqTjHA445q7qGp2ulQrLeSMiM20FY2fn6KDWf/wAJho3/AD8Tf+Asv/xNH/CYaN/z8Tf+Asv/AMTR/wAJho3/AD8zf+Asv/xNecaz8YrrQfG15brEt9pHybEKGORPlGcEj1z1FejeFvF2meL7BrrS3lwhAkSRCpQ+nofwJqLxRqF/YXmirpsZmknu2jaHeEEg8pz8xwcAEA/hVaLxbe3cy2FnpSvqqGQXEMlwFjiCFRnfg53blxx35xikj8Y3WoIo0jSGuJYoPPuo5ZxGYjuZfLBwdzZRvQcdeaz9Y8Z3l9oN9d6FaP8AZYY4912ZQrozhW+VMHO0MM89+OlXF8dImtXlpcW0cMVp5u8NOBPtRS2/yiBlWxxtJ6iotV8Q64NE+0tpTWZd7eSFo7hXLhpVBjbIG1iD7jnrxVmbxfc21rdC6sba3u7W5WCXzbxVgUMm9XLkZxggYAzmobLxvd6qtpFpmlRz3M/nhv8ASgIk8plUkNtyQdwwcV0Gk6vHqmjR6j5bwqyt5kbctGykhl464IPSqv8AwmOjf8/M3/gLL/8AE0f8Jho3/PzN/wCAsv8A8TR/wmGjf8/M3/gLL/8AE1yHxE+JD6LYWFz4fuA0v2jEsc1u4V02nj5gO+OhzTvCfxl0rXZ4bPUbeWxvZCFXaDJG7H0I5H4j8a9Irmdd8V3Ok3t7Fb6Z9pisbVbu4kM4T5CWyFGOWwpPYVWuvHEmmx3a6lp6W88Zg8lftAKOJSwXc2PlxsbPX2zSWfjmTURHbWVjFPqLzGJVS4/cFQm8uJNvTHGMZzVKy8XXVpaz3WoQ3DTRfbJDAZRtUJMqBDgc43cH0+tbeq+KX0+/ms4LBriZJbeJB5oUMZiwHOOANv61UtfGN7JdQpdaQsURvv7OmkW5DbZeoKjHK9OeDz04rrax5/FWk288kMtxKJI2KsBbSnBHuFxTP+Ew0b/n5m/8BZf/AImj/hMNG/5+Zv8AwFl/+Jrk/iH46t9P0S3vtGdJL+C5XZ59o2ApB3DLKMZwOhBpfBvxh07xFcQ2GoW0llqEpCpsBeOQ+xHI/H869Ed1jjZ2OFUZJ9BXKL40uEtory60ow2N3DJLaSeeCzbULgOuPl3KpIwTjoap6p4y1ZdGu2j01LS7NnHeWxM4ceWzhTu44YZ6cjn2rW/4SpkZraayK6gt7HafZ1kzncofeDjoF3H/AIDWbH8Qv9KlhmtLfIt551SC8WV08pdxWQAYUkehNWB4zuYEmF9pJinMEM9tFHcB/NEjiNVJwAp3EZ6jB9qiu/HU2mG5t9T06K3vIpIoox9pzFIZFZt2/bkABDnjNOtPG82oi1hsNOjmu5p5IGxcYiGxQ5YPt+YEH0zniuvFLRRXlvjL/karz/gH/oC16Jon/IB0/wD69o//AEEVeorN17RYtf0qXT7ie4hhlI3mBtrEA5x0PB7jvVF/CayRRb9V1Frm3ffb3JdN8ORtKjC4KkdQQas2Xh63s54Z/tF1PPFFJEZJpNxcOwZifxAxjgDtWdL4EsXsxaw3l/bwNarZzrFKB58aghd3HUAkZGMjirP/AAicC3jSwX1/BDI6SzW0UoVJXUAZPGRnaMgEZxWppunQ6XbNBAXKNK8p3HJy7Fj+GTVque17x74e8OBhqGpRecP+WMR8yT8h0/HFa+l36arpdrfRI8cdzEsqK4wwVhkZ/CrVcDqPwrs9e8b3muazOZraQp5VrHkZ2qB87fh0H513FpZ29hax21nBHBBGMJHGoVVH0FU9a0OLWvspkuLi3ltJfOhkgYKyttK9wcjDHis8eDbaOOJra+v7e8RpGa8SQebL5hBfdkEEHAxxxgYok8FWSxxJZXV9ZbYPs8jQS/NNHkn5iQecsx3DB+Y0y78C6fcpJDDcXlpaTIiy20EgEcmwAKTkE5wADg84Galm8HWV3fedd3F3c24kaVbSVw0auwIODjdj5jxnAzTYfBlssapcX+oXSx+WsImlB8pUcOAMAZ5UZJycDrUt/wCE7W+vJLxbi5t7tp1uFljKnYwj8vgMCMFfXvWYfBDQataPZahfQQxpcO9wJgZTLKyE5yMEHa3bg4rp9N06DStPhsrVWEMK4Xc2Se5JPck5Jq1RRXJ+P/Bb+NrOws/tQtoYbjzZX27mI2kYUevPervhnwVovhODbploomIw9xJ80r/8C7fQYFb1Zd94etNQfUGmaUG/tRay7WxhBu6eh+Y1DfeFrLUJZpZHnSaRIVWSN8NEYixRl44PzH61E/hON4UZ9S1Br6OYzJeGQeYpK7SAMbQpH8OMfjUaeB9MFm9s8l3KkkU8bs8uWbzWDsc467lBBqS38IW0Vwbme8vbq4aWGZpZnGS0WdvAAAHzHIFWP+Eas8k7pub/APtD73/LT06fd9q2KSlormvHfhV/GOhx6Ylytuv2hJJJCu47RnOB680vh7wloPgmzxaRxRSMMPdTsPMf/gR6fQcV0ZAZSGGQRgg1zcfgixRfKe6vZbaOOSK3geUFLcOpVtvGc4JAznANWb3wpY30BikedQbIWQKuAQgIIPT72VFOPheyk1mHVJ2llu47X7MWZgA4xjcQB97BIyOxNUIfAVjHFFFJe38sUEEltBGzqFjjdNhAAUZOO5yeKn1vw0lzZzSWsZmuhapbJHJMYwVRw4IYDKuCMg+oHFZekeDrm4e+utWluobiaWGS3c3IlnhaNSN24ALzuI2gYx161vWfhyG2uLW4ku7u5uLd5JBJPICWLqFOQAABgcAYArYooory3xl/yNV5/wAA/wDQFr0TRP8AkA6f/wBe0f8A6CKvUUUUUUUVXv7KHUrGa0ulLQzKUcBipIPuORXz/wCN/hLf+H70XGmeZeaZLIF3AZkhycYYDqOfvfnivaLfR9c062ihstZhmjiRUWO7tAcADH3kK/yqT7b4htv9dpNpdD+9a3W0/wDfLqP50f8ACURw/wDH9pmqWg7s9sZFH/Ao9wqe28UaLdtth1O13/3HkCN/3y2DWorBgCpBB6EUUtFFFFFFFFFFFFFFFFFFJVO+1jTtMH+nX1tb+0kgUn8OtZ//AAlVvcf8g2x1G/z0aK3Kp/30+0frR9o8SXf+qsbCwX1uJjM3/fKAD/x6j+wb+5/5CGvXjA/wWirbr+Yy3/j1S2/hXR7aUSixjmmBz5twTM+fXLkmteloooooooooory3xl/yNV5/wD/0Ba9E0T/kA6f/ANe0f/oIq9RRRRRRRRSUtFFV7mxtb1dt3bQTr6Sxhh+tZjeENHVi1tbPaOed1pM8P6KQKQaFqFv/AMeXiC9Uf3blEnH5kBv1oz4mtu2l3yger27H/wBDFH9vX9v/AMfugX6D+9bsk4/Qhv0pV8X6OHCT3RtHP8N3E8P/AKEAK1La9tr1N9rcwzr/AHonDD9KnoqOaeK3jMk8iRoOrOwA/M1JRTDKittLqG44J556U+imh1JYBgSvUA9KdSE4FY+keKtL13Ur+z024E72G0TOv3MnPQ98Y5p934n0eyk8uXUYDLnHlRN5j5/3Vyag/wCEhurnjTdD1Cf0ecLbp/4+d3/jtHl+Jbv702nach7Ro1w4/E7R+ho/4RkXHOpapqV5nqhm8lD/AMBj21dsdA0rTcGz0+2hYfxrGN3/AH11q/S0UUUUUUUUUUUUUV5b4y/5Gq8/4B/6AteiaJ/yAdP/AOvaP/0EVeoooooooooooooooooprKHUqwBB6gjINZdz4W0W7YtLplqH/vxpsb/vpcGof+EYWH/jx1XVLTHRRceao/CQNTorLXreVP8AiaWl1FuG8T2u19vfBVgM/hWd4zs2vb7w9H5wWL7fl42iVw5EbkZB+hH457Cufs/GOvCyj1WSIywzwTS/Z5DCFUqjMBHtbeSCMEEevSpE8Ua9Z2c0s8qustqsyS3Hk/uizqvmKsbEmMByeem3rzVTV/tMPiGeOTWYZ5ln04LdvGo8rLyfeA+UnnI6dRmtSfX9TiuJtJXUpbieK7MaTW1vGZpkESuy/MRGpUsMk+3GaZpHiDVtdjtLZtVisH8q4ke58qNjMY5dgHdeBy2PbGBUWl61ef8ACWzxrPCtneXFv52oxqCksn2dCI1Un5d+D8xz6Dk16LXm3xQt/G2pwvZaFZj+zCP3jQTDzpvUEHBA9h1/SuJ+FOhPB4xn03xBpU6LNbsVjuEZVLqQeR0PGete8Wlja2MeyztobdP7sUYUfpViiiiiiiiiiiiiiiiiiiivLfGX/I1Xn/AP/QFr0TRP+QDp/wD17R/+gir1FFFFFFFFFFFFFFFFFFFFFRyW8UzxtLGjtE25CwyVOMZHocE1Vg0TTLa+kvYLC2jupc75ViAZs9effv60200HSrHzxaadaQi4GJQkSjePQ8dPbpTIvDejQ27W8el2SwtjcghXDYzjPHOMmh/DmjyWMdk+mWhtYm3pEYhtVu5A9aWfw9pFzbJbTaZZvAjl0jMK7VY9SBjjNWG0yyZJEa0gKSFWdfLGGK42k/TAx6YFWqKQgHGR0paKKKKKKKKKKKKKKKKKKKK8t8Zf8jVef8A/9AWvRNE/5AOn/wDXtH/6CKvUUUUUUUUUUUUUUUUUUUUUUUUUUUUUUUUUUUUUUUUUUUUUUUUUUUUV5b4y/wCRqvP+Af8AoC11WkeKLOLRrFGjuMrbxg4Vf7o96uf8JZZf88rj/vlf8aP+Essv+eVx/wB8r/jR/wAJZZf88rj/AL5X/Gj/AISyy/55XH/fK/40f8JZZf8APK4/75X/ABo/4Syy/wCeVx/3yv8AjR/wlll/zyuP++V/xo/4Syy/55XH/fK/40f8JZZf88rj/vlf8aP+Essv+eVx/wB8r/jR/wAJZZf88rj/AL5X/Gj/AISyy/55XH/fK/40f8JZZf8APK4/75X/ABo/4Syy/wCeVx/3yv8AjR/wlll/zyuP++V/xo/4Syy/55XH/fK/40f8JZZf88rj/vlf8aP+Essv+eVx/wB8r/jR/wAJZZf88rj/AL5X/Gj/AISyy/55XH/fK/40f8JZZf8APK4/75X/ABo/4Syy/wCeVx/3yv8AjR/wlll/zyuP++V/xo/4Syy/55XH/fK/40f8JZZf88rj/vlf8aP+Essv+eVx/wB8r/jR/wAJZZf88rj/AL5X/Gj/AISyy/55XH/fK/40f8JZZf8APK4/75X/ABo/4Syy/wCeVx/3yv8AjR/wlll/zyuP++V/xo/4Syy/55XH/fK/40f8JZZf88rj/vlf8aP+Essv+eVx/wB8r/jR/wAJZZf88rj/AL5X/Gj/AISyy/55XH/fK/40f8JZZf8APK4/75X/ABo/4Syy/wCeVx/3yv8AjR/wlll/zyuP++V/xo/4Syy/55XH/fK/40f8JZZf88rj/vlf8aP+Essv+eVx/wB8r/jR/wAJZZf88rj/AL5X/Gj/AISyy/55XH/fK/40f8JZZf8APK4/75X/ABo/4Syy/wCeVx/3yv8AjR/wlll/zyuP++V/xo/4Syy/55XH/fK/40f8JZZf88rj/vlf8aP+Essv+eVx/wB8r/jR/wAJZZf88rj/AL5X/Gj/AISyy/55XH/fK/40f8JZZf8APK4/75X/ABrzjxZrVvP4ku5FSUBtnUD+4vv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0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Non-verbale communicatie! Hoe dan?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77334" y="1615157"/>
            <a:ext cx="8596668" cy="4898854"/>
          </a:xfrm>
        </p:spPr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Lichaamstaal</a:t>
            </a:r>
          </a:p>
          <a:p>
            <a:pPr lvl="1"/>
            <a:r>
              <a:rPr lang="nl-NL" dirty="0" smtClean="0">
                <a:latin typeface="Arial Rounded MT Bold" panose="020F0704030504030204" pitchFamily="34" charset="0"/>
              </a:rPr>
              <a:t>Gelaatsuitdrukking – oogcontact</a:t>
            </a:r>
          </a:p>
          <a:p>
            <a:pPr lvl="1"/>
            <a:r>
              <a:rPr lang="nl-NL" dirty="0" smtClean="0">
                <a:latin typeface="Arial Rounded MT Bold" panose="020F0704030504030204" pitchFamily="34" charset="0"/>
              </a:rPr>
              <a:t>Lichaamshouding en –beweging</a:t>
            </a:r>
          </a:p>
          <a:p>
            <a:pPr lvl="1"/>
            <a:r>
              <a:rPr lang="nl-NL" dirty="0" smtClean="0">
                <a:latin typeface="Arial Rounded MT Bold" panose="020F0704030504030204" pitchFamily="34" charset="0"/>
              </a:rPr>
              <a:t>Nabijheidsgedrag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Stemtaal: stem/toonhoogte, intonatie, pauzes, stiltes, klemtonen, uitspraak, stemkwaliteit spreeksnelheid, ritme, volume, enz.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Tekens en symbolen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Kenmerken van de persoon: uiterlijk, sekse, lichaamsbouw/grootte, kleding, enz.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Kenmerken van de context: organisatie van de ruimte, meubilair, lichtsterkte/kleur, enz.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Voorbeelden?!</a:t>
            </a:r>
            <a:endParaRPr lang="nl-NL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Luisteren als onderdeel van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 Rounded MT Bold" panose="020F0704030504030204" pitchFamily="34" charset="0"/>
              </a:rPr>
              <a:t>Luisteren is tijdens communicatie minstens zo belangrijk als praten!</a:t>
            </a:r>
          </a:p>
          <a:p>
            <a:r>
              <a:rPr lang="nl-NL" dirty="0">
                <a:latin typeface="Arial Rounded MT Bold" panose="020F0704030504030204" pitchFamily="34" charset="0"/>
              </a:rPr>
              <a:t>Aan de andere kant, als je iets wilt uitleggen aan iemand moet je dit doen met pauzes tussendoor. Niet doorratelen. </a:t>
            </a:r>
            <a:endParaRPr lang="nl-NL" dirty="0" smtClean="0">
              <a:latin typeface="Arial Rounded MT Bold" panose="020F0704030504030204" pitchFamily="34" charset="0"/>
            </a:endParaRPr>
          </a:p>
          <a:p>
            <a:endParaRPr lang="nl-NL" dirty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Kijk hoe moeilijk het is als je niet goed luistert. Het verhaal wordt geheel </a:t>
            </a:r>
            <a:r>
              <a:rPr lang="nl-NL" dirty="0" smtClean="0">
                <a:latin typeface="Arial Rounded MT Bold" panose="020F0704030504030204" pitchFamily="34" charset="0"/>
                <a:hlinkClick r:id="rId2"/>
              </a:rPr>
              <a:t>anders.</a:t>
            </a:r>
            <a:endParaRPr lang="nl-NL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7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6484"/>
          </a:xfrm>
        </p:spPr>
        <p:txBody>
          <a:bodyPr/>
          <a:lstStyle/>
          <a:p>
            <a:pPr algn="ctr"/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96717"/>
            <a:ext cx="8596668" cy="4244646"/>
          </a:xfrm>
        </p:spPr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Jullie communiceren allemaal op verschillende manieren. Jullie gebruiken allemaal communicatiemiddelen waarmee je communiceert. </a:t>
            </a:r>
          </a:p>
          <a:p>
            <a:endParaRPr lang="nl-NL" dirty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Geef 4 voorbeelden van moderne communicatiemiddelen</a:t>
            </a:r>
          </a:p>
          <a:p>
            <a:endParaRPr lang="nl-NL" dirty="0" smtClean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Geef 2 voorbeelden van oude communicatiemiddelen</a:t>
            </a:r>
          </a:p>
          <a:p>
            <a:endParaRPr lang="nl-NL" dirty="0" smtClean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Welke communicatiemiddelen zijn op dit moment </a:t>
            </a:r>
            <a:r>
              <a:rPr lang="nl-NL" i="1" dirty="0" smtClean="0">
                <a:latin typeface="Arial Rounded MT Bold" panose="020F0704030504030204" pitchFamily="34" charset="0"/>
              </a:rPr>
              <a:t>DE</a:t>
            </a:r>
            <a:r>
              <a:rPr lang="nl-NL" dirty="0" smtClean="0">
                <a:latin typeface="Arial Rounded MT Bold" panose="020F0704030504030204" pitchFamily="34" charset="0"/>
              </a:rPr>
              <a:t> </a:t>
            </a:r>
            <a:r>
              <a:rPr lang="nl-NL" dirty="0" smtClean="0">
                <a:latin typeface="Arial Rounded MT Bold" panose="020F0704030504030204" pitchFamily="34" charset="0"/>
              </a:rPr>
              <a:t> trend</a:t>
            </a:r>
            <a:r>
              <a:rPr lang="nl-NL" dirty="0" smtClean="0">
                <a:latin typeface="Arial Rounded MT Bold" panose="020F0704030504030204" pitchFamily="34" charset="0"/>
              </a:rPr>
              <a:t>?</a:t>
            </a:r>
            <a:endParaRPr lang="nl-NL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2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8147"/>
          </a:xfrm>
        </p:spPr>
        <p:txBody>
          <a:bodyPr/>
          <a:lstStyle/>
          <a:p>
            <a:pPr algn="ctr"/>
            <a:r>
              <a:rPr lang="nl-NL" dirty="0" smtClean="0"/>
              <a:t>Myspot en toets 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27747"/>
            <a:ext cx="8596668" cy="4613615"/>
          </a:xfrm>
        </p:spPr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Jullie hebben een </a:t>
            </a:r>
            <a:r>
              <a:rPr lang="nl-NL" dirty="0" err="1" smtClean="0">
                <a:latin typeface="Arial Rounded MT Bold" panose="020F0704030504030204" pitchFamily="34" charset="0"/>
              </a:rPr>
              <a:t>myspot</a:t>
            </a:r>
            <a:r>
              <a:rPr lang="nl-NL" dirty="0" smtClean="0">
                <a:latin typeface="Arial Rounded MT Bold" panose="020F0704030504030204" pitchFamily="34" charset="0"/>
              </a:rPr>
              <a:t>/ontwikkelcentrum licentie.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Daarvan gaan jullie drie onderdelen uitvoeren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Aan het eind van elk onderdeel staat een toets. Die maak je en daarvan maak je een print-out.</a:t>
            </a:r>
          </a:p>
          <a:p>
            <a:r>
              <a:rPr lang="nl-NL" dirty="0" smtClean="0">
                <a:latin typeface="Arial Rounded MT Bold" panose="020F0704030504030204" pitchFamily="34" charset="0"/>
              </a:rPr>
              <a:t>De drie toetsen tellen samen voor 25% procent mee voor je eindcijfer. Geen toetsen ingeleverd is geen cijfer.</a:t>
            </a:r>
          </a:p>
          <a:p>
            <a:endParaRPr lang="nl-NL" dirty="0">
              <a:latin typeface="Arial Rounded MT Bold" panose="020F0704030504030204" pitchFamily="34" charset="0"/>
            </a:endParaRPr>
          </a:p>
          <a:p>
            <a:r>
              <a:rPr lang="nl-NL" dirty="0" smtClean="0">
                <a:latin typeface="Arial Rounded MT Bold" panose="020F0704030504030204" pitchFamily="34" charset="0"/>
              </a:rPr>
              <a:t>Vandaag gaan jullie bezig met “Leidinggeven in de groene </a:t>
            </a:r>
            <a:r>
              <a:rPr lang="nl-NL" dirty="0" smtClean="0">
                <a:latin typeface="Arial Rounded MT Bold" panose="020F0704030504030204" pitchFamily="34" charset="0"/>
                <a:hlinkClick r:id="rId2"/>
              </a:rPr>
              <a:t>dienstverlening</a:t>
            </a:r>
            <a:r>
              <a:rPr lang="nl-NL" dirty="0" smtClean="0"/>
              <a:t>”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410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1248399" y="1482166"/>
            <a:ext cx="6461760" cy="3196046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000" dirty="0" smtClean="0">
                <a:solidFill>
                  <a:srgbClr val="0070C0"/>
                </a:solidFill>
                <a:latin typeface="Broadway" panose="04040905080B02020502" pitchFamily="82" charset="0"/>
              </a:rPr>
              <a:t>Nu aan het werk</a:t>
            </a:r>
            <a:endParaRPr lang="nl-NL" sz="4000" dirty="0">
              <a:solidFill>
                <a:srgbClr val="0070C0"/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4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471</Words>
  <Application>Microsoft Office PowerPoint</Application>
  <PresentationFormat>Breedbeeld</PresentationFormat>
  <Paragraphs>63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Broadway</vt:lpstr>
      <vt:lpstr>Times New Roman</vt:lpstr>
      <vt:lpstr>Trebuchet MS</vt:lpstr>
      <vt:lpstr>Wingdings 3</vt:lpstr>
      <vt:lpstr>Facet</vt:lpstr>
      <vt:lpstr>Communiceren </vt:lpstr>
      <vt:lpstr>1e Presentatie</vt:lpstr>
      <vt:lpstr>Vandaag met het doel te ontdekken</vt:lpstr>
      <vt:lpstr>Wanneer is er sprake van communicatie?</vt:lpstr>
      <vt:lpstr>Non-verbale communicatie! Hoe dan?</vt:lpstr>
      <vt:lpstr>Luisteren als onderdeel van communicatie</vt:lpstr>
      <vt:lpstr>Opdrachten</vt:lpstr>
      <vt:lpstr>Myspot en toets onderdelen</vt:lpstr>
      <vt:lpstr>PowerPoint-presentatie</vt:lpstr>
      <vt:lpstr>PowerPoint-presentatie</vt:lpstr>
      <vt:lpstr>De roddel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Communiceren</dc:title>
  <dc:creator>Géraar de Jong</dc:creator>
  <cp:lastModifiedBy>Géraar de Jong</cp:lastModifiedBy>
  <cp:revision>25</cp:revision>
  <dcterms:created xsi:type="dcterms:W3CDTF">2019-09-12T20:37:13Z</dcterms:created>
  <dcterms:modified xsi:type="dcterms:W3CDTF">2019-09-19T21:06:24Z</dcterms:modified>
</cp:coreProperties>
</file>